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7"/>
  </p:notesMasterIdLst>
  <p:sldIdLst>
    <p:sldId id="485" r:id="rId2"/>
    <p:sldId id="495" r:id="rId3"/>
    <p:sldId id="496" r:id="rId4"/>
    <p:sldId id="536" r:id="rId5"/>
    <p:sldId id="498" r:id="rId6"/>
    <p:sldId id="499" r:id="rId7"/>
    <p:sldId id="500" r:id="rId8"/>
    <p:sldId id="501" r:id="rId9"/>
    <p:sldId id="502" r:id="rId10"/>
    <p:sldId id="540" r:id="rId11"/>
    <p:sldId id="537" r:id="rId12"/>
    <p:sldId id="538" r:id="rId13"/>
    <p:sldId id="514" r:id="rId14"/>
    <p:sldId id="541" r:id="rId15"/>
    <p:sldId id="542" r:id="rId16"/>
    <p:sldId id="543" r:id="rId17"/>
    <p:sldId id="544" r:id="rId18"/>
    <p:sldId id="545" r:id="rId19"/>
    <p:sldId id="547" r:id="rId20"/>
    <p:sldId id="548" r:id="rId21"/>
    <p:sldId id="549" r:id="rId22"/>
    <p:sldId id="552" r:id="rId23"/>
    <p:sldId id="553" r:id="rId24"/>
    <p:sldId id="554" r:id="rId25"/>
    <p:sldId id="555" r:id="rId26"/>
    <p:sldId id="556" r:id="rId27"/>
    <p:sldId id="557"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75" r:id="rId42"/>
    <p:sldId id="576" r:id="rId43"/>
    <p:sldId id="577" r:id="rId44"/>
    <p:sldId id="578" r:id="rId45"/>
    <p:sldId id="579"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95"/>
            <p14:sldId id="496"/>
            <p14:sldId id="536"/>
            <p14:sldId id="498"/>
            <p14:sldId id="499"/>
            <p14:sldId id="500"/>
            <p14:sldId id="501"/>
            <p14:sldId id="502"/>
            <p14:sldId id="540"/>
            <p14:sldId id="537"/>
            <p14:sldId id="538"/>
            <p14:sldId id="514"/>
            <p14:sldId id="541"/>
            <p14:sldId id="542"/>
            <p14:sldId id="543"/>
            <p14:sldId id="544"/>
            <p14:sldId id="545"/>
            <p14:sldId id="547"/>
            <p14:sldId id="548"/>
            <p14:sldId id="549"/>
            <p14:sldId id="552"/>
            <p14:sldId id="553"/>
            <p14:sldId id="554"/>
            <p14:sldId id="555"/>
            <p14:sldId id="556"/>
            <p14:sldId id="557"/>
            <p14:sldId id="562"/>
            <p14:sldId id="563"/>
            <p14:sldId id="564"/>
            <p14:sldId id="565"/>
            <p14:sldId id="566"/>
            <p14:sldId id="567"/>
            <p14:sldId id="568"/>
            <p14:sldId id="569"/>
            <p14:sldId id="570"/>
            <p14:sldId id="571"/>
            <p14:sldId id="572"/>
            <p14:sldId id="573"/>
            <p14:sldId id="574"/>
            <p14:sldId id="575"/>
            <p14:sldId id="576"/>
            <p14:sldId id="577"/>
            <p14:sldId id="578"/>
            <p14:sldId id="579"/>
          </p14:sldIdLst>
        </p14:section>
        <p14:section name="Operations" id="{87B982B4-CBB2-C14B-980A-235021ECE9F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varScale="1">
        <p:scale>
          <a:sx n="147" d="100"/>
          <a:sy n="147" d="100"/>
        </p:scale>
        <p:origin x="-680"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17</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6462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a:prstGeom prst="rect">
            <a:avLst/>
          </a:prstGeo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374945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91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7" r:id="rId13"/>
    <p:sldLayoutId id="2147483688" r:id="rId14"/>
    <p:sldLayoutId id="2147483689"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31.png"/><Relationship Id="rId13"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5.gif-c200"/></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55.gif-c200"/><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jpeg"/><Relationship Id="rId18" Type="http://schemas.openxmlformats.org/officeDocument/2006/relationships/image" Target="../media/image11.jpeg"/><Relationship Id="rId19"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a:solidFill>
                    <a:prstClr val="white"/>
                  </a:solidFill>
                </a:rPr>
                <a:t>* </a:t>
              </a:r>
              <a:r>
                <a:rPr lang="en-US" sz="1800" kern="1200" dirty="0" err="1">
                  <a:solidFill>
                    <a:prstClr val="white"/>
                  </a:solidFill>
                </a:rPr>
                <a:t>Devs</a:t>
              </a:r>
              <a:r>
                <a:rPr lang="en-US" sz="1800" kern="1200" dirty="0">
                  <a:solidFill>
                    <a:prstClr val="white"/>
                  </a:solidFill>
                </a:rPr>
                <a:t> may bring a custom </a:t>
              </a:r>
              <a:r>
                <a:rPr lang="en-US" sz="1800" kern="1200" dirty="0" err="1">
                  <a:solidFill>
                    <a:prstClr val="white"/>
                  </a:solidFill>
                </a:rPr>
                <a:t>buildpack</a:t>
              </a:r>
              <a:endParaRPr lang="en-US" sz="1800" kern="1200" dirty="0">
                <a:solidFill>
                  <a:prstClr val="white"/>
                </a:solidFil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defTabSz="457200">
                  <a:buSzPct val="25000"/>
                </a:pPr>
                <a:r>
                  <a:rPr lang="en-US" kern="1200">
                    <a:solidFill>
                      <a:srgbClr val="F5F5F5"/>
                    </a:solidFil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defTabSz="457200">
              <a:buSzPct val="25000"/>
            </a:pPr>
            <a:r>
              <a:rPr lang="en-US" sz="1800" kern="1200" dirty="0">
                <a:solidFill>
                  <a:srgbClr val="F5F5F5"/>
                </a:solidFill>
              </a:rPr>
              <a:t>PCF </a:t>
            </a:r>
            <a:r>
              <a:rPr lang="en-US" sz="1800" kern="1200" dirty="0" err="1">
                <a:solidFill>
                  <a:srgbClr val="F5F5F5"/>
                </a:solidFill>
              </a:rPr>
              <a:t>buildpacks</a:t>
            </a:r>
            <a:r>
              <a:rPr lang="en-US" sz="1800" kern="1200" dirty="0">
                <a:solidFill>
                  <a:srgbClr val="F5F5F5"/>
                </a:solidFill>
              </a:rPr>
              <a:t> provide full support and maintenance for 3 of the 4 layers of the container stack</a:t>
            </a:r>
          </a:p>
          <a:p>
            <a:pPr defTabSz="457200"/>
            <a:endParaRPr sz="1800" kern="1200" dirty="0">
              <a:solidFill>
                <a:srgbClr val="F5F5F5"/>
              </a:solidFill>
            </a:endParaRPr>
          </a:p>
          <a:p>
            <a:pPr defTabSz="457200">
              <a:buSzPct val="25000"/>
            </a:pPr>
            <a:r>
              <a:rPr lang="en-US" sz="1800" kern="1200" dirty="0" err="1">
                <a:solidFill>
                  <a:srgbClr val="F5F5F5"/>
                </a:solidFill>
              </a:rPr>
              <a:t>Devs</a:t>
            </a:r>
            <a:r>
              <a:rPr lang="en-US" sz="1800" kern="1200" dirty="0">
                <a:solidFill>
                  <a:srgbClr val="F5F5F5"/>
                </a:solidFill>
              </a:rPr>
              <a:t> can focus on just the app code</a:t>
            </a:r>
          </a:p>
          <a:p>
            <a:pPr defTabSz="457200"/>
            <a:endParaRPr sz="1800" kern="1200" dirty="0">
              <a:solidFill>
                <a:srgbClr val="F5F5F5"/>
              </a:solidFill>
            </a:endParaRPr>
          </a:p>
          <a:p>
            <a:pPr defTabSz="457200">
              <a:buSzPct val="25000"/>
            </a:pPr>
            <a:r>
              <a:rPr lang="en-US" sz="1800" kern="1200" dirty="0">
                <a:solidFill>
                  <a:srgbClr val="F5F5F5"/>
                </a:solidFil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smtClean="0">
                <a:solidFill>
                  <a:prstClr val="white"/>
                </a:solidFill>
              </a:rPr>
              <a:t>Container image</a:t>
            </a:r>
            <a:endParaRPr lang="en-US" sz="1800" kern="1200" dirty="0">
              <a:solidFill>
                <a:prstClr val="white"/>
              </a:solidFill>
            </a:endParaRPr>
          </a:p>
        </p:txBody>
      </p:sp>
    </p:spTree>
    <p:extLst>
      <p:ext uri="{BB962C8B-B14F-4D97-AF65-F5344CB8AC3E}">
        <p14:creationId xmlns:p14="http://schemas.microsoft.com/office/powerpoint/2010/main" val="1178716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defTabSz="457200">
              <a:buClr>
                <a:srgbClr val="F5F5F5"/>
              </a:buClr>
              <a:buSzPct val="25000"/>
              <a:buFont typeface="Arial"/>
              <a:buNone/>
            </a:pPr>
            <a:r>
              <a:rPr lang="en-US" sz="1800" b="1" kern="1200" dirty="0">
                <a:solidFill>
                  <a:srgbClr val="F5F5F5"/>
                </a:solidFill>
              </a:rPr>
              <a:t>6 Language Runtimes Maintained with </a:t>
            </a:r>
            <a:r>
              <a:rPr lang="en-US" sz="1800" b="1" kern="1200" dirty="0" err="1">
                <a:solidFill>
                  <a:srgbClr val="F5F5F5"/>
                </a:solidFill>
              </a:rPr>
              <a:t>Buildpacks</a:t>
            </a:r>
            <a:endParaRPr lang="en-US" sz="1800" b="1" kern="1200" dirty="0">
              <a:solidFill>
                <a:srgbClr val="F5F5F5"/>
              </a:solidFill>
            </a:endParaRPr>
          </a:p>
          <a:p>
            <a:pPr marL="285750" indent="-285750" defTabSz="457200">
              <a:buClr>
                <a:srgbClr val="F5F5F5"/>
              </a:buClr>
              <a:buSzPct val="100000"/>
              <a:buFont typeface="Arial"/>
              <a:buChar char="•"/>
            </a:pPr>
            <a:r>
              <a:rPr lang="en-US" sz="1800" kern="1200" dirty="0">
                <a:solidFill>
                  <a:srgbClr val="F5F5F5"/>
                </a:solidFill>
              </a:rPr>
              <a:t>Java, Node, Python, PHP, Ruby, Go</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Support with </a:t>
            </a:r>
            <a:r>
              <a:rPr lang="en-US" sz="1800" b="1" kern="1200" dirty="0" err="1">
                <a:solidFill>
                  <a:srgbClr val="F5F5F5"/>
                </a:solidFill>
              </a:rPr>
              <a:t>Buildpacks</a:t>
            </a:r>
            <a:r>
              <a:rPr lang="en-US" sz="1800" b="1" kern="1200" dirty="0">
                <a:solidFill>
                  <a:srgbClr val="F5F5F5"/>
                </a:solidFill>
              </a:rPr>
              <a:t> </a:t>
            </a:r>
          </a:p>
          <a:p>
            <a:pPr defTabSz="457200">
              <a:buClr>
                <a:srgbClr val="F5F5F5"/>
              </a:buClr>
              <a:buSzPct val="25000"/>
              <a:buFont typeface="Arial"/>
              <a:buNone/>
            </a:pPr>
            <a:r>
              <a:rPr lang="en-US" sz="1800" b="1" kern="1200" dirty="0">
                <a:solidFill>
                  <a:srgbClr val="F5F5F5"/>
                </a:solidFill>
              </a:rPr>
              <a:t>or </a:t>
            </a:r>
            <a:r>
              <a:rPr lang="en-US" sz="1800" b="1" kern="1200" dirty="0" err="1">
                <a:solidFill>
                  <a:srgbClr val="F5F5F5"/>
                </a:solidFill>
              </a:rPr>
              <a:t>Docker</a:t>
            </a:r>
            <a:r>
              <a:rPr lang="en-US" sz="1800" b="1" kern="1200" dirty="0">
                <a:solidFill>
                  <a:srgbClr val="F5F5F5"/>
                </a:solidFill>
              </a:rPr>
              <a:t> Images</a:t>
            </a:r>
          </a:p>
          <a:p>
            <a:pPr defTabSz="457200">
              <a:buClr>
                <a:srgbClr val="262626"/>
              </a:buClr>
              <a:buFont typeface="Arial"/>
              <a:buNone/>
            </a:pPr>
            <a:endParaRPr sz="1800" b="1"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Middleware Support</a:t>
            </a:r>
          </a:p>
          <a:p>
            <a:pPr marL="285750" indent="-285750" defTabSz="457200">
              <a:buClr>
                <a:srgbClr val="F5F5F5"/>
              </a:buClr>
              <a:buSzPct val="100000"/>
              <a:buFont typeface="Arial"/>
              <a:buChar char="•"/>
            </a:pPr>
            <a:r>
              <a:rPr lang="en-US" sz="1800" kern="1200" dirty="0">
                <a:solidFill>
                  <a:srgbClr val="F5F5F5"/>
                </a:solidFill>
              </a:rPr>
              <a:t>Apache Tomcat Support from #1 Committer</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Framework Support</a:t>
            </a:r>
          </a:p>
          <a:p>
            <a:pPr marL="285750" indent="-285750" defTabSz="457200">
              <a:buClr>
                <a:srgbClr val="F5F5F5"/>
              </a:buClr>
              <a:buSzPct val="100000"/>
              <a:buFont typeface="Arial"/>
              <a:buChar char="•"/>
            </a:pPr>
            <a:r>
              <a:rPr lang="en-US" sz="1800" kern="1200" dirty="0">
                <a:solidFill>
                  <a:srgbClr val="F5F5F5"/>
                </a:solidFil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Clr>
                  <a:prstClr val="white"/>
                </a:buClr>
                <a:buSzPct val="25000"/>
                <a:buFont typeface="Arial"/>
                <a:buNone/>
              </a:pPr>
              <a:r>
                <a:rPr lang="en-US" sz="1800" kern="1200">
                  <a:solidFill>
                    <a:prstClr val="white"/>
                  </a:solidFil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19330745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
            </a:endParaRPr>
          </a:p>
          <a:p>
            <a:pPr lvl="1"/>
            <a:endParaRPr lang="en-US" sz="1800" dirty="0" smtClean="0">
              <a:solidFill>
                <a:srgbClr val="FFFFFF"/>
              </a:solidFill>
              <a:hlinkClick r:id=""/>
            </a:endParaRPr>
          </a:p>
          <a:p>
            <a:pPr lvl="1"/>
            <a:r>
              <a:rPr lang="en-US" sz="1800" dirty="0" smtClean="0">
                <a:hlinkClick r:id="rId4"/>
              </a:rPr>
              <a:t>Java Buildpack</a:t>
            </a:r>
            <a:endParaRPr lang="en-US" sz="1800" dirty="0" smtClean="0">
              <a:solidFill>
                <a:srgbClr val="FFFFFF"/>
              </a:solidFill>
              <a:hlinkClick r:id=""/>
            </a:endParaRPr>
          </a:p>
          <a:p>
            <a:pPr lvl="1"/>
            <a:r>
              <a:rPr lang="en-US" sz="1800" dirty="0" smtClean="0">
                <a:solidFill>
                  <a:srgbClr val="FFFFFF"/>
                </a:solidFill>
                <a:hlinkClick r:id=""/>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856403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defTabSz="457200">
              <a:defRPr/>
            </a:pPr>
            <a:endParaRPr lang="en-US" sz="1600" kern="1200" dirty="0">
              <a:solidFill>
                <a:srgbClr val="008881"/>
              </a:solidFill>
              <a:latin typeface="News Gothic MT"/>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defTabSz="457200"/>
            <a:r>
              <a:rPr lang="en-US" sz="1600" kern="1200" dirty="0" smtClean="0">
                <a:solidFill>
                  <a:prstClr val="white">
                    <a:lumMod val="95000"/>
                  </a:prstClr>
                </a:solidFill>
                <a:latin typeface="Calibri"/>
                <a:ea typeface="+mn-ea"/>
                <a:cs typeface="+mn-cs"/>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err="1" smtClean="0">
                <a:solidFill>
                  <a:prstClr val="white"/>
                </a:solidFill>
                <a:latin typeface="News Gothic MT"/>
                <a:ea typeface="+mn-ea"/>
                <a:cs typeface="+mn-cs"/>
              </a:rPr>
              <a:t>Blobstore</a:t>
            </a:r>
            <a:endParaRPr lang="en-US" sz="1200" b="1" kern="1200" dirty="0">
              <a:solidFill>
                <a:prstClr val="white"/>
              </a:solidFill>
              <a:latin typeface="News Gothic MT"/>
              <a:ea typeface="+mn-ea"/>
              <a:cs typeface="+mn-cs"/>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Cloud Controller</a:t>
              </a:r>
              <a:endParaRPr lang="en-US" sz="1200" b="1" kern="1200" dirty="0">
                <a:solidFill>
                  <a:prstClr val="white"/>
                </a:solidFill>
                <a:latin typeface="News Gothic MT"/>
                <a:ea typeface="+mn-ea"/>
                <a:cs typeface="+mn-cs"/>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     Brain</a:t>
            </a:r>
            <a:endParaRPr lang="en-US" sz="1200" b="1" kern="1200" dirty="0">
              <a:solidFill>
                <a:prstClr val="white"/>
              </a:solidFill>
              <a:latin typeface="News Gothic MT"/>
              <a:ea typeface="+mn-ea"/>
              <a:cs typeface="+mn-cs"/>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1200" dirty="0" smtClean="0">
                <a:solidFill>
                  <a:prstClr val="white"/>
                </a:solidFill>
                <a:latin typeface="News Gothic MT"/>
              </a:rPr>
              <a:t>Access App</a:t>
            </a:r>
            <a:endParaRPr lang="en-US" kern="1200" dirty="0">
              <a:solidFill>
                <a:prstClr val="white"/>
              </a:solidFill>
              <a:latin typeface="News Gothic MT"/>
            </a:endParaRPr>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0" name="Rectangle 39"/>
          <p:cNvSpPr/>
          <p:nvPr/>
        </p:nvSpPr>
        <p:spPr>
          <a:xfrm>
            <a:off x="6815668" y="3992811"/>
            <a:ext cx="1026170" cy="646331"/>
          </a:xfrm>
          <a:prstGeom prst="rect">
            <a:avLst/>
          </a:prstGeom>
        </p:spPr>
        <p:txBody>
          <a:bodyPr wrap="square">
            <a:spAutoFit/>
          </a:bodyPr>
          <a:lstStyle/>
          <a:p>
            <a:pPr algn="r" defTabSz="457200"/>
            <a:r>
              <a:rPr lang="en-US" sz="1800" kern="1200" dirty="0" smtClean="0">
                <a:solidFill>
                  <a:prstClr val="black"/>
                </a:solidFill>
                <a:latin typeface="Calibri"/>
                <a:ea typeface="+mn-ea"/>
                <a:cs typeface="+mn-cs"/>
              </a:rPr>
              <a:t>Platform Runtime</a:t>
            </a:r>
            <a:endParaRPr lang="en-US" sz="1800" kern="1200" dirty="0">
              <a:solidFill>
                <a:prstClr val="black"/>
              </a:solidFill>
              <a:latin typeface="Calibri"/>
              <a:ea typeface="+mn-ea"/>
              <a:cs typeface="+mn-cs"/>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defTabSz="457200"/>
            <a:r>
              <a:rPr lang="en-US" sz="1600" kern="1200" dirty="0" smtClean="0">
                <a:solidFill>
                  <a:prstClr val="white"/>
                </a:solidFill>
                <a:latin typeface="News Gothic MT"/>
              </a:rPr>
              <a:t>Container Management - DIEGO</a:t>
            </a:r>
            <a:endParaRPr lang="en-US" sz="1600" kern="1200" dirty="0">
              <a:solidFill>
                <a:prstClr val="white"/>
              </a:solidFill>
              <a:latin typeface="News Gothic MT"/>
            </a:endParaRPr>
          </a:p>
        </p:txBody>
      </p:sp>
    </p:spTree>
    <p:extLst>
      <p:ext uri="{BB962C8B-B14F-4D97-AF65-F5344CB8AC3E}">
        <p14:creationId xmlns:p14="http://schemas.microsoft.com/office/powerpoint/2010/main" val="315213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841193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4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395766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1087752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604000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2634989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4121780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2652200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indent="-228600" defTabSz="457200">
                <a:defRPr>
                  <a:solidFill>
                    <a:srgbClr val="000000"/>
                  </a:solidFill>
                  <a:uFillTx/>
                </a:defRPr>
              </a:pPr>
              <a:r>
                <a:rPr sz="1600" dirty="0">
                  <a:solidFill>
                    <a:srgbClr val="FFFFFF"/>
                  </a:solidFill>
                  <a:ea typeface="Cooper Black"/>
                  <a:sym typeface="Cooper Black"/>
                </a:rPr>
                <a:t>Install services (db, </a:t>
              </a:r>
            </a:p>
            <a:p>
              <a:pPr marL="45720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2300771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24</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a:defRPr sz="1800" b="0">
                <a:solidFill>
                  <a:srgbClr val="000000"/>
                </a:solidFill>
                <a:uFillTx/>
              </a:defRPr>
            </a:pPr>
            <a:r>
              <a:rPr>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519454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algn="ctr" defTabSz="825500">
                <a:defRPr sz="3200">
                  <a:solidFill>
                    <a:srgbClr val="FFFFFF"/>
                  </a:solidFill>
                  <a:uFillTx/>
                  <a:latin typeface="Helvetica Light"/>
                  <a:ea typeface="Helvetica Light"/>
                  <a:cs typeface="Helvetica Light"/>
                  <a:sym typeface="Helvetica Light"/>
                </a:defRPr>
              </a:pPr>
              <a:endParaRPr sz="3200">
                <a:solidFill>
                  <a:srgbClr val="FFFFFF"/>
                </a:solidFill>
                <a:latin typeface="Helvetica Light"/>
                <a:ea typeface="Helvetica Light"/>
                <a:cs typeface="Helvetica Light"/>
                <a:sym typeface="Helvetica Light"/>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sz="1300">
                    <a:latin typeface="Helvetica Neue Light"/>
                    <a:ea typeface="Helvetica Neue Light"/>
                    <a:cs typeface="Helvetica Neue Light"/>
                    <a:sym typeface="Helvetica Neue Light"/>
                  </a:rPr>
                  <a:t>Cloud</a:t>
                </a:r>
              </a:p>
              <a:p>
                <a:pPr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BBS</a:t>
                </a:r>
                <a:endParaRPr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Access</a:t>
                </a:r>
                <a:endParaRPr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825500">
              <a:defRPr>
                <a:solidFill>
                  <a:srgbClr val="000000"/>
                </a:solidFill>
                <a:uFillTx/>
              </a:defRPr>
            </a:pPr>
            <a:r>
              <a:rPr sz="3000" dirty="0">
                <a:solidFill>
                  <a:srgbClr val="33928A">
                    <a:lumMod val="20000"/>
                    <a:lumOff val="80000"/>
                  </a:srgbClr>
                </a:solidFill>
                <a:latin typeface="Courier"/>
                <a:ea typeface="Courier"/>
                <a:cs typeface="Courier"/>
                <a:sym typeface="Courier"/>
              </a:rPr>
              <a:t>&gt;</a:t>
            </a:r>
            <a:r>
              <a:rPr sz="100" dirty="0">
                <a:solidFill>
                  <a:srgbClr val="33928A">
                    <a:lumMod val="20000"/>
                    <a:lumOff val="80000"/>
                  </a:srgbClr>
                </a:solidFill>
                <a:latin typeface="Courier"/>
                <a:ea typeface="Courier"/>
                <a:cs typeface="Courier"/>
                <a:sym typeface="Courier"/>
              </a:rPr>
              <a:t> </a:t>
            </a:r>
            <a:r>
              <a:rPr sz="3000" dirty="0">
                <a:solidFill>
                  <a:srgbClr val="33928A">
                    <a:lumMod val="20000"/>
                    <a:lumOff val="80000"/>
                  </a:srgb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2756666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603683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a:defRPr sz="1800" b="0">
                  <a:solidFill>
                    <a:srgbClr val="000000"/>
                  </a:solidFill>
                  <a:uFillTx/>
                </a:defRPr>
              </a:pPr>
              <a:r>
                <a:rPr>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000000"/>
                  </a:solidFill>
                  <a:uFillTx/>
                </a:defRPr>
              </a:pPr>
              <a:r>
                <a:rPr sz="1500" b="1">
                  <a:solidFill>
                    <a:srgbClr val="4D4D4D"/>
                  </a:solidFill>
                  <a:uFill>
                    <a:solidFill>
                      <a:srgbClr val="4D4D4D"/>
                    </a:solidFill>
                  </a:uFill>
                </a:rPr>
                <a:t>Manage users </a:t>
              </a:r>
            </a:p>
            <a:p>
              <a:pPr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latin typeface="Arial"/>
              </a:rPr>
              <a:t>Operator</a:t>
            </a:r>
          </a:p>
          <a:p>
            <a:pPr>
              <a:defRPr sz="1800">
                <a:solidFill>
                  <a:srgbClr val="000000"/>
                </a:solidFill>
                <a:uFillTx/>
              </a:defRPr>
            </a:pPr>
            <a:r>
              <a:rPr lang="en-US" sz="2800" b="1" dirty="0" smtClean="0">
                <a:solidFill>
                  <a:srgbClr val="2C95DD"/>
                </a:solidFill>
                <a:uFillTx/>
                <a:latin typeface="Arial"/>
              </a:rPr>
              <a:t>Concerns</a:t>
            </a:r>
            <a:endParaRPr lang="en-US" sz="2800" b="1" dirty="0">
              <a:solidFill>
                <a:srgbClr val="007CA2"/>
              </a:solidFill>
              <a:uFillTx/>
              <a:latin typeface="Arial"/>
            </a:endParaRPr>
          </a:p>
        </p:txBody>
      </p:sp>
    </p:spTree>
    <p:extLst>
      <p:ext uri="{BB962C8B-B14F-4D97-AF65-F5344CB8AC3E}">
        <p14:creationId xmlns:p14="http://schemas.microsoft.com/office/powerpoint/2010/main" val="395378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392831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646270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131937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1529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4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900210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698448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210099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42215503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3328836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5803517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898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algn="ctr" defTabSz="457200"/>
            <a:endParaRPr kern="120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algn="ctr" defTabSz="457200">
              <a:buSzPct val="25000"/>
            </a:pPr>
            <a:r>
              <a:rPr lang="en-US" sz="1600" b="1" kern="1200" dirty="0">
                <a:solidFill>
                  <a:srgbClr val="10253F"/>
                </a:solidFill>
                <a:latin typeface="Roboto"/>
                <a:ea typeface="Roboto"/>
                <a:cs typeface="Roboto"/>
                <a:sym typeface="Roboto"/>
              </a:rPr>
              <a:t>Platform </a:t>
            </a:r>
            <a:r>
              <a:rPr lang="en-US" sz="1600" b="1" kern="1200" dirty="0" smtClean="0">
                <a:solidFill>
                  <a:srgbClr val="10253F"/>
                </a:solidFill>
                <a:latin typeface="Roboto"/>
                <a:ea typeface="Roboto"/>
                <a:cs typeface="Roboto"/>
                <a:sym typeface="Roboto"/>
              </a:rPr>
              <a:t>Runtime (Elastic Runtime)</a:t>
            </a:r>
            <a:endParaRPr lang="en-US" sz="1600" b="1" kern="120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Platform</a:t>
            </a:r>
          </a:p>
          <a:p>
            <a:pPr algn="ctr" defTabSz="457200">
              <a:buSzPct val="25000"/>
            </a:pPr>
            <a:r>
              <a:rPr lang="en-US" sz="1200" kern="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05525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707332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30433644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4223586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3698996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1292120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179658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84841</TotalTime>
  <Words>3109</Words>
  <Application>Microsoft Macintosh PowerPoint</Application>
  <PresentationFormat>On-screen Show (16:9)</PresentationFormat>
  <Paragraphs>677</Paragraphs>
  <Slides>45</Slides>
  <Notes>37</Notes>
  <HiddenSlides>14</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Pivotal_interim_040113_template_</vt:lpstr>
      <vt:lpstr>PowerPoint Presentation</vt:lpstr>
      <vt:lpstr>The Whole Stack</vt:lpstr>
      <vt:lpstr>A Multi-Cloud Platform: Cloud Foundry</vt:lpstr>
      <vt:lpstr>Pivotal Cloud Foundry Architecture</vt:lpstr>
      <vt:lpstr>Elastic Container Runtime</vt:lpstr>
      <vt:lpstr>PowerPoint Presentation</vt:lpstr>
      <vt:lpstr>Overview: Pushing an Application</vt:lpstr>
      <vt:lpstr>Creating and Binding a Service</vt:lpstr>
      <vt:lpstr>Staging an Application</vt:lpstr>
      <vt:lpstr>Platform Runtime – Application Frameworks</vt:lpstr>
      <vt:lpstr>Runtime Benefits With PCF</vt:lpstr>
      <vt:lpstr>PowerPoint Presentation</vt:lpstr>
      <vt:lpstr>Containers and Scaling</vt:lpstr>
      <vt:lpstr>The App-Container Approach - Scaling</vt:lpstr>
      <vt:lpstr>PowerPoint Presentation</vt:lpstr>
      <vt:lpstr>Domains</vt:lpstr>
      <vt:lpstr>Domains – Behind the Scenes</vt:lpstr>
      <vt:lpstr>PowerPoint Presentation</vt:lpstr>
      <vt:lpstr>Log Streaming and Aggregation</vt:lpstr>
      <vt:lpstr>Log Aggregation and CF Components</vt:lpstr>
      <vt:lpstr>Loggregator Components</vt:lpstr>
      <vt:lpstr>Pivotal CF operations</vt:lpstr>
      <vt:lpstr>PowerPoint Presentation</vt:lpstr>
      <vt:lpstr>PowerPoint Presentation</vt:lpstr>
      <vt:lpstr>The Pivotal CF Way</vt:lpstr>
      <vt:lpstr>Operators in the Cloud Native Platform Era</vt:lpstr>
      <vt:lpstr>PowerPoint Presentation</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543</cp:revision>
  <dcterms:modified xsi:type="dcterms:W3CDTF">2017-05-03T04:50:32Z</dcterms:modified>
</cp:coreProperties>
</file>